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Canva Sans" charset="1" panose="020B0503030501040103"/>
      <p:regular r:id="rId14"/>
    </p:embeddedFont>
    <p:embeddedFont>
      <p:font typeface="Canva Student Font" charset="1" panose="00000000000000000000"/>
      <p:regular r:id="rId15"/>
    </p:embeddedFont>
    <p:embeddedFont>
      <p:font typeface="Canva Sans Bold" charset="1" panose="020B0803030501040103"/>
      <p:regular r:id="rId16"/>
    </p:embeddedFont>
    <p:embeddedFont>
      <p:font typeface="Arial" charset="1" panose="020B0502020202020204"/>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jpeg" Type="http://schemas.openxmlformats.org/officeDocument/2006/relationships/image"/><Relationship Id="rId5" Target="../media/image4.gif" Type="http://schemas.openxmlformats.org/officeDocument/2006/relationships/image"/><Relationship Id="rId6" Target="../media/image5.png" Type="http://schemas.openxmlformats.org/officeDocument/2006/relationships/image"/><Relationship Id="rId7" Target="../media/image6.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01" r="0" b="-16601"/>
            </a:stretch>
          </a:blipFill>
        </p:spPr>
      </p:sp>
      <p:grpSp>
        <p:nvGrpSpPr>
          <p:cNvPr name="Group 3" id="3"/>
          <p:cNvGrpSpPr/>
          <p:nvPr/>
        </p:nvGrpSpPr>
        <p:grpSpPr>
          <a:xfrm rot="0">
            <a:off x="666750" y="3397695"/>
            <a:ext cx="4655478" cy="3491609"/>
            <a:chOff x="0" y="0"/>
            <a:chExt cx="2621923" cy="1966442"/>
          </a:xfrm>
        </p:grpSpPr>
        <p:sp>
          <p:nvSpPr>
            <p:cNvPr name="Freeform 4" id="4"/>
            <p:cNvSpPr/>
            <p:nvPr/>
          </p:nvSpPr>
          <p:spPr>
            <a:xfrm flipH="false" flipV="false" rot="0">
              <a:off x="0" y="0"/>
              <a:ext cx="2621923" cy="1966442"/>
            </a:xfrm>
            <a:custGeom>
              <a:avLst/>
              <a:gdLst/>
              <a:ahLst/>
              <a:cxnLst/>
              <a:rect r="r" b="b" t="t" l="l"/>
              <a:pathLst>
                <a:path h="1966442" w="2621923">
                  <a:moveTo>
                    <a:pt x="26608" y="0"/>
                  </a:moveTo>
                  <a:lnTo>
                    <a:pt x="2595315" y="0"/>
                  </a:lnTo>
                  <a:cubicBezTo>
                    <a:pt x="2610010" y="0"/>
                    <a:pt x="2621923" y="11913"/>
                    <a:pt x="2621923" y="26608"/>
                  </a:cubicBezTo>
                  <a:lnTo>
                    <a:pt x="2621923" y="1939835"/>
                  </a:lnTo>
                  <a:cubicBezTo>
                    <a:pt x="2621923" y="1946892"/>
                    <a:pt x="2619119" y="1953659"/>
                    <a:pt x="2614129" y="1958649"/>
                  </a:cubicBezTo>
                  <a:cubicBezTo>
                    <a:pt x="2609140" y="1963639"/>
                    <a:pt x="2602372" y="1966442"/>
                    <a:pt x="2595315" y="1966442"/>
                  </a:cubicBezTo>
                  <a:lnTo>
                    <a:pt x="26608" y="1966442"/>
                  </a:lnTo>
                  <a:cubicBezTo>
                    <a:pt x="11913" y="1966442"/>
                    <a:pt x="0" y="1954530"/>
                    <a:pt x="0" y="1939835"/>
                  </a:cubicBezTo>
                  <a:lnTo>
                    <a:pt x="0" y="26608"/>
                  </a:lnTo>
                  <a:cubicBezTo>
                    <a:pt x="0" y="11913"/>
                    <a:pt x="11913" y="0"/>
                    <a:pt x="26608" y="0"/>
                  </a:cubicBezTo>
                  <a:close/>
                </a:path>
              </a:pathLst>
            </a:custGeom>
            <a:solidFill>
              <a:srgbClr val="18191B"/>
            </a:solidFill>
          </p:spPr>
        </p:sp>
        <p:sp>
          <p:nvSpPr>
            <p:cNvPr name="TextBox 5" id="5"/>
            <p:cNvSpPr txBox="true"/>
            <p:nvPr/>
          </p:nvSpPr>
          <p:spPr>
            <a:xfrm>
              <a:off x="0" y="38100"/>
              <a:ext cx="2621923" cy="1928342"/>
            </a:xfrm>
            <a:prstGeom prst="rect">
              <a:avLst/>
            </a:prstGeom>
          </p:spPr>
          <p:txBody>
            <a:bodyPr anchor="ctr" rtlCol="false" tIns="50800" lIns="50800" bIns="50800" rIns="50800"/>
            <a:lstStyle/>
            <a:p>
              <a:pPr algn="ctr">
                <a:lnSpc>
                  <a:spcPts val="1320"/>
                </a:lnSpc>
              </a:pPr>
            </a:p>
          </p:txBody>
        </p:sp>
      </p:grpSp>
      <p:sp>
        <p:nvSpPr>
          <p:cNvPr name="Freeform 6" id="6"/>
          <p:cNvSpPr/>
          <p:nvPr/>
        </p:nvSpPr>
        <p:spPr>
          <a:xfrm flipH="false" flipV="false" rot="0">
            <a:off x="1912790" y="4104919"/>
            <a:ext cx="2077162" cy="2077162"/>
          </a:xfrm>
          <a:custGeom>
            <a:avLst/>
            <a:gdLst/>
            <a:ahLst/>
            <a:cxnLst/>
            <a:rect r="r" b="b" t="t" l="l"/>
            <a:pathLst>
              <a:path h="2077162" w="2077162">
                <a:moveTo>
                  <a:pt x="0" y="0"/>
                </a:moveTo>
                <a:lnTo>
                  <a:pt x="2077162" y="0"/>
                </a:lnTo>
                <a:lnTo>
                  <a:pt x="2077162" y="2077162"/>
                </a:lnTo>
                <a:lnTo>
                  <a:pt x="0" y="2077162"/>
                </a:lnTo>
                <a:lnTo>
                  <a:pt x="0" y="0"/>
                </a:lnTo>
                <a:close/>
              </a:path>
            </a:pathLst>
          </a:custGeom>
          <a:blipFill>
            <a:blip r:embed="rId3"/>
            <a:stretch>
              <a:fillRect l="0" t="0" r="0" b="0"/>
            </a:stretch>
          </a:blipFill>
        </p:spPr>
      </p:sp>
      <p:sp>
        <p:nvSpPr>
          <p:cNvPr name="Freeform 7" id="7"/>
          <p:cNvSpPr/>
          <p:nvPr/>
        </p:nvSpPr>
        <p:spPr>
          <a:xfrm flipH="false" flipV="false" rot="0">
            <a:off x="1912790" y="4104919"/>
            <a:ext cx="2077162" cy="2077162"/>
          </a:xfrm>
          <a:custGeom>
            <a:avLst/>
            <a:gdLst/>
            <a:ahLst/>
            <a:cxnLst/>
            <a:rect r="r" b="b" t="t" l="l"/>
            <a:pathLst>
              <a:path h="2077162" w="2077162">
                <a:moveTo>
                  <a:pt x="0" y="0"/>
                </a:moveTo>
                <a:lnTo>
                  <a:pt x="2077162" y="0"/>
                </a:lnTo>
                <a:lnTo>
                  <a:pt x="2077162" y="2077162"/>
                </a:lnTo>
                <a:lnTo>
                  <a:pt x="0" y="2077162"/>
                </a:lnTo>
                <a:lnTo>
                  <a:pt x="0" y="0"/>
                </a:lnTo>
                <a:close/>
              </a:path>
            </a:pathLst>
          </a:custGeom>
          <a:blipFill>
            <a:blip r:embed="rId3"/>
            <a:stretch>
              <a:fillRect l="0" t="0" r="0" b="0"/>
            </a:stretch>
          </a:blipFill>
        </p:spPr>
      </p:sp>
      <p:grpSp>
        <p:nvGrpSpPr>
          <p:cNvPr name="Group 8" id="8"/>
          <p:cNvGrpSpPr>
            <a:grpSpLocks noChangeAspect="true"/>
          </p:cNvGrpSpPr>
          <p:nvPr/>
        </p:nvGrpSpPr>
        <p:grpSpPr>
          <a:xfrm rot="0">
            <a:off x="12965772" y="3397695"/>
            <a:ext cx="4655478" cy="3491609"/>
            <a:chOff x="0" y="0"/>
            <a:chExt cx="14494929" cy="10871200"/>
          </a:xfrm>
        </p:grpSpPr>
        <p:sp>
          <p:nvSpPr>
            <p:cNvPr name="Freeform 9" id="9"/>
            <p:cNvSpPr/>
            <p:nvPr/>
          </p:nvSpPr>
          <p:spPr>
            <a:xfrm flipH="true" flipV="false" rot="0">
              <a:off x="0" y="0"/>
              <a:ext cx="14495019" cy="10871200"/>
            </a:xfrm>
            <a:custGeom>
              <a:avLst/>
              <a:gdLst/>
              <a:ahLst/>
              <a:cxnLst/>
              <a:rect r="r" b="b" t="t" l="l"/>
              <a:pathLst>
                <a:path h="10871200" w="14495019">
                  <a:moveTo>
                    <a:pt x="14156310" y="0"/>
                  </a:moveTo>
                  <a:cubicBezTo>
                    <a:pt x="14343381" y="0"/>
                    <a:pt x="14495019" y="151638"/>
                    <a:pt x="14495019" y="338709"/>
                  </a:cubicBezTo>
                  <a:lnTo>
                    <a:pt x="14495019" y="10532491"/>
                  </a:lnTo>
                  <a:cubicBezTo>
                    <a:pt x="14495019" y="10719562"/>
                    <a:pt x="14343381" y="10871200"/>
                    <a:pt x="14156310" y="10871200"/>
                  </a:cubicBezTo>
                  <a:lnTo>
                    <a:pt x="338710" y="10871200"/>
                  </a:lnTo>
                  <a:cubicBezTo>
                    <a:pt x="151639" y="10871200"/>
                    <a:pt x="0" y="10719562"/>
                    <a:pt x="0" y="10532491"/>
                  </a:cubicBezTo>
                  <a:lnTo>
                    <a:pt x="0" y="338709"/>
                  </a:lnTo>
                  <a:cubicBezTo>
                    <a:pt x="0" y="151638"/>
                    <a:pt x="151637" y="0"/>
                    <a:pt x="338710" y="0"/>
                  </a:cubicBezTo>
                  <a:close/>
                </a:path>
              </a:pathLst>
            </a:custGeom>
            <a:blipFill>
              <a:blip r:embed="rId4"/>
              <a:stretch>
                <a:fillRect l="0" t="-16667" r="0" b="-16667"/>
              </a:stretch>
            </a:blipFill>
          </p:spPr>
        </p:sp>
      </p:grpSp>
      <p:pic>
        <p:nvPicPr>
          <p:cNvPr name="Picture 10" id="10"/>
          <p:cNvPicPr>
            <a:picLocks noChangeAspect="true"/>
          </p:cNvPicPr>
          <p:nvPr/>
        </p:nvPicPr>
        <p:blipFill>
          <a:blip r:embed="rId5"/>
          <a:srcRect l="0" t="0" r="0" b="0"/>
          <a:stretch>
            <a:fillRect/>
          </a:stretch>
        </p:blipFill>
        <p:spPr>
          <a:xfrm flipH="false" flipV="false" rot="0">
            <a:off x="14409905" y="4099360"/>
            <a:ext cx="1927746" cy="1927746"/>
          </a:xfrm>
          <a:prstGeom prst="rect">
            <a:avLst/>
          </a:prstGeom>
        </p:spPr>
      </p:pic>
      <p:grpSp>
        <p:nvGrpSpPr>
          <p:cNvPr name="Group 11" id="11"/>
          <p:cNvGrpSpPr/>
          <p:nvPr/>
        </p:nvGrpSpPr>
        <p:grpSpPr>
          <a:xfrm rot="0">
            <a:off x="6816261" y="3397695"/>
            <a:ext cx="4655478" cy="3491609"/>
            <a:chOff x="0" y="0"/>
            <a:chExt cx="2621923" cy="1966442"/>
          </a:xfrm>
        </p:grpSpPr>
        <p:sp>
          <p:nvSpPr>
            <p:cNvPr name="Freeform 12" id="12"/>
            <p:cNvSpPr/>
            <p:nvPr/>
          </p:nvSpPr>
          <p:spPr>
            <a:xfrm flipH="false" flipV="false" rot="0">
              <a:off x="0" y="0"/>
              <a:ext cx="2621923" cy="1966442"/>
            </a:xfrm>
            <a:custGeom>
              <a:avLst/>
              <a:gdLst/>
              <a:ahLst/>
              <a:cxnLst/>
              <a:rect r="r" b="b" t="t" l="l"/>
              <a:pathLst>
                <a:path h="1966442" w="2621923">
                  <a:moveTo>
                    <a:pt x="26608" y="0"/>
                  </a:moveTo>
                  <a:lnTo>
                    <a:pt x="2595315" y="0"/>
                  </a:lnTo>
                  <a:cubicBezTo>
                    <a:pt x="2610010" y="0"/>
                    <a:pt x="2621923" y="11913"/>
                    <a:pt x="2621923" y="26608"/>
                  </a:cubicBezTo>
                  <a:lnTo>
                    <a:pt x="2621923" y="1939835"/>
                  </a:lnTo>
                  <a:cubicBezTo>
                    <a:pt x="2621923" y="1946892"/>
                    <a:pt x="2619119" y="1953659"/>
                    <a:pt x="2614129" y="1958649"/>
                  </a:cubicBezTo>
                  <a:cubicBezTo>
                    <a:pt x="2609140" y="1963639"/>
                    <a:pt x="2602372" y="1966442"/>
                    <a:pt x="2595315" y="1966442"/>
                  </a:cubicBezTo>
                  <a:lnTo>
                    <a:pt x="26608" y="1966442"/>
                  </a:lnTo>
                  <a:cubicBezTo>
                    <a:pt x="11913" y="1966442"/>
                    <a:pt x="0" y="1954530"/>
                    <a:pt x="0" y="1939835"/>
                  </a:cubicBezTo>
                  <a:lnTo>
                    <a:pt x="0" y="26608"/>
                  </a:lnTo>
                  <a:cubicBezTo>
                    <a:pt x="0" y="11913"/>
                    <a:pt x="11913" y="0"/>
                    <a:pt x="26608" y="0"/>
                  </a:cubicBezTo>
                  <a:close/>
                </a:path>
              </a:pathLst>
            </a:custGeom>
            <a:solidFill>
              <a:srgbClr val="FFFFFF"/>
            </a:solidFill>
          </p:spPr>
        </p:sp>
        <p:sp>
          <p:nvSpPr>
            <p:cNvPr name="TextBox 13" id="13"/>
            <p:cNvSpPr txBox="true"/>
            <p:nvPr/>
          </p:nvSpPr>
          <p:spPr>
            <a:xfrm>
              <a:off x="0" y="38100"/>
              <a:ext cx="2621923" cy="1928342"/>
            </a:xfrm>
            <a:prstGeom prst="rect">
              <a:avLst/>
            </a:prstGeom>
          </p:spPr>
          <p:txBody>
            <a:bodyPr anchor="ctr" rtlCol="false" tIns="50800" lIns="50800" bIns="50800" rIns="50800"/>
            <a:lstStyle/>
            <a:p>
              <a:pPr algn="ctr">
                <a:lnSpc>
                  <a:spcPts val="1320"/>
                </a:lnSpc>
              </a:pPr>
            </a:p>
          </p:txBody>
        </p:sp>
      </p:grpSp>
      <p:sp>
        <p:nvSpPr>
          <p:cNvPr name="Freeform 14" id="14"/>
          <p:cNvSpPr/>
          <p:nvPr/>
        </p:nvSpPr>
        <p:spPr>
          <a:xfrm flipH="false" flipV="false" rot="0">
            <a:off x="8270059" y="4189292"/>
            <a:ext cx="1908417" cy="1908417"/>
          </a:xfrm>
          <a:custGeom>
            <a:avLst/>
            <a:gdLst/>
            <a:ahLst/>
            <a:cxnLst/>
            <a:rect r="r" b="b" t="t" l="l"/>
            <a:pathLst>
              <a:path h="1908417" w="1908417">
                <a:moveTo>
                  <a:pt x="0" y="0"/>
                </a:moveTo>
                <a:lnTo>
                  <a:pt x="1908416" y="0"/>
                </a:lnTo>
                <a:lnTo>
                  <a:pt x="1908416" y="1908416"/>
                </a:lnTo>
                <a:lnTo>
                  <a:pt x="0" y="1908416"/>
                </a:lnTo>
                <a:lnTo>
                  <a:pt x="0" y="0"/>
                </a:lnTo>
                <a:close/>
              </a:path>
            </a:pathLst>
          </a:custGeom>
          <a:blipFill>
            <a:blip r:embed="rId6"/>
            <a:stretch>
              <a:fillRect l="0" t="0" r="0" b="0"/>
            </a:stretch>
          </a:blipFill>
        </p:spPr>
      </p:sp>
      <p:sp>
        <p:nvSpPr>
          <p:cNvPr name="Freeform 15" id="15"/>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7"/>
            <a:stretch>
              <a:fillRect l="-216" t="-8601" r="0" b="-10099"/>
            </a:stretch>
          </a:blipFill>
        </p:spPr>
      </p:sp>
      <p:sp>
        <p:nvSpPr>
          <p:cNvPr name="TextBox 16" id="16"/>
          <p:cNvSpPr txBox="true"/>
          <p:nvPr/>
        </p:nvSpPr>
        <p:spPr>
          <a:xfrm rot="0">
            <a:off x="1028700" y="608139"/>
            <a:ext cx="15308951" cy="1202509"/>
          </a:xfrm>
          <a:prstGeom prst="rect">
            <a:avLst/>
          </a:prstGeom>
        </p:spPr>
        <p:txBody>
          <a:bodyPr anchor="t" rtlCol="false" tIns="0" lIns="0" bIns="0" rIns="0">
            <a:spAutoFit/>
          </a:bodyPr>
          <a:lstStyle/>
          <a:p>
            <a:pPr algn="ctr">
              <a:lnSpc>
                <a:spcPts val="9844"/>
              </a:lnSpc>
            </a:pPr>
            <a:r>
              <a:rPr lang="en-US" sz="7032">
                <a:solidFill>
                  <a:srgbClr val="F47228"/>
                </a:solidFill>
                <a:latin typeface="Canva Sans"/>
                <a:ea typeface="Canva Sans"/>
                <a:cs typeface="Canva Sans"/>
                <a:sym typeface="Canva Sans"/>
              </a:rPr>
              <a:t>Indian Premier League</a:t>
            </a:r>
          </a:p>
        </p:txBody>
      </p:sp>
      <p:sp>
        <p:nvSpPr>
          <p:cNvPr name="TextBox 17" id="17"/>
          <p:cNvSpPr txBox="true"/>
          <p:nvPr/>
        </p:nvSpPr>
        <p:spPr>
          <a:xfrm rot="0">
            <a:off x="506859" y="7892153"/>
            <a:ext cx="6602845" cy="1633064"/>
          </a:xfrm>
          <a:prstGeom prst="rect">
            <a:avLst/>
          </a:prstGeom>
        </p:spPr>
        <p:txBody>
          <a:bodyPr anchor="t" rtlCol="false" tIns="0" lIns="0" bIns="0" rIns="0">
            <a:spAutoFit/>
          </a:bodyPr>
          <a:lstStyle/>
          <a:p>
            <a:pPr algn="ctr">
              <a:lnSpc>
                <a:spcPts val="6588"/>
              </a:lnSpc>
            </a:pPr>
            <a:r>
              <a:rPr lang="en-US" sz="4706">
                <a:solidFill>
                  <a:srgbClr val="69005A"/>
                </a:solidFill>
                <a:latin typeface="Canva Student Font"/>
                <a:ea typeface="Canva Student Font"/>
                <a:cs typeface="Canva Student Font"/>
                <a:sym typeface="Canva Student Font"/>
              </a:rPr>
              <a:t>By</a:t>
            </a:r>
          </a:p>
          <a:p>
            <a:pPr algn="ctr">
              <a:lnSpc>
                <a:spcPts val="6588"/>
              </a:lnSpc>
              <a:spcBef>
                <a:spcPct val="0"/>
              </a:spcBef>
            </a:pPr>
            <a:r>
              <a:rPr lang="en-US" sz="4706">
                <a:solidFill>
                  <a:srgbClr val="69005A"/>
                </a:solidFill>
                <a:latin typeface="Canva Student Font"/>
                <a:ea typeface="Canva Student Font"/>
                <a:cs typeface="Canva Student Font"/>
                <a:sym typeface="Canva Student Font"/>
              </a:rPr>
              <a:t>Vasandharaja 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555" r="0" b="-10555"/>
            </a:stretch>
          </a:blipFill>
        </p:spPr>
      </p:sp>
      <p:sp>
        <p:nvSpPr>
          <p:cNvPr name="TextBox 3" id="3"/>
          <p:cNvSpPr txBox="true"/>
          <p:nvPr/>
        </p:nvSpPr>
        <p:spPr>
          <a:xfrm rot="0">
            <a:off x="1028700" y="933450"/>
            <a:ext cx="4285536" cy="887095"/>
          </a:xfrm>
          <a:prstGeom prst="rect">
            <a:avLst/>
          </a:prstGeom>
        </p:spPr>
        <p:txBody>
          <a:bodyPr anchor="t" rtlCol="false" tIns="0" lIns="0" bIns="0" rIns="0">
            <a:spAutoFit/>
          </a:bodyPr>
          <a:lstStyle/>
          <a:p>
            <a:pPr algn="ctr">
              <a:lnSpc>
                <a:spcPts val="7279"/>
              </a:lnSpc>
            </a:pPr>
            <a:r>
              <a:rPr lang="en-US" sz="5199" b="true">
                <a:solidFill>
                  <a:srgbClr val="69005A"/>
                </a:solidFill>
                <a:latin typeface="Canva Sans Bold"/>
                <a:ea typeface="Canva Sans Bold"/>
                <a:cs typeface="Canva Sans Bold"/>
                <a:sym typeface="Canva Sans Bold"/>
              </a:rPr>
              <a:t>Introduction:</a:t>
            </a:r>
          </a:p>
        </p:txBody>
      </p:sp>
      <p:sp>
        <p:nvSpPr>
          <p:cNvPr name="TextBox 4" id="4"/>
          <p:cNvSpPr txBox="true"/>
          <p:nvPr/>
        </p:nvSpPr>
        <p:spPr>
          <a:xfrm rot="0">
            <a:off x="1193276" y="2574368"/>
            <a:ext cx="15893733" cy="6339047"/>
          </a:xfrm>
          <a:prstGeom prst="rect">
            <a:avLst/>
          </a:prstGeom>
        </p:spPr>
        <p:txBody>
          <a:bodyPr anchor="t" rtlCol="false" tIns="0" lIns="0" bIns="0" rIns="0">
            <a:spAutoFit/>
          </a:bodyPr>
          <a:lstStyle/>
          <a:p>
            <a:pPr algn="l" marL="767788" indent="-383894" lvl="1">
              <a:lnSpc>
                <a:spcPts val="4978"/>
              </a:lnSpc>
              <a:buFont typeface="Arial"/>
              <a:buChar char="•"/>
            </a:pPr>
            <a:r>
              <a:rPr lang="en-US" sz="3556">
                <a:solidFill>
                  <a:srgbClr val="69005A"/>
                </a:solidFill>
                <a:latin typeface="Arial"/>
                <a:ea typeface="Arial"/>
                <a:cs typeface="Arial"/>
                <a:sym typeface="Arial"/>
              </a:rPr>
              <a:t>The Indian Premier League (IPL) revolutionized the world of cricket since its inception in 2008. </a:t>
            </a:r>
          </a:p>
          <a:p>
            <a:pPr algn="l">
              <a:lnSpc>
                <a:spcPts val="4978"/>
              </a:lnSpc>
            </a:pPr>
          </a:p>
          <a:p>
            <a:pPr algn="l" marL="767788" indent="-383894" lvl="1">
              <a:lnSpc>
                <a:spcPts val="4978"/>
              </a:lnSpc>
              <a:buFont typeface="Arial"/>
              <a:buChar char="•"/>
            </a:pPr>
            <a:r>
              <a:rPr lang="en-US" sz="3556">
                <a:solidFill>
                  <a:srgbClr val="69005A"/>
                </a:solidFill>
                <a:latin typeface="Arial"/>
                <a:ea typeface="Arial"/>
                <a:cs typeface="Arial"/>
                <a:sym typeface="Arial"/>
              </a:rPr>
              <a:t>With a unique combination of high-stakes T20 cricket, entertainment, and commercial appeal, the IPL has grown into one of the biggest sporting events globally. </a:t>
            </a:r>
          </a:p>
          <a:p>
            <a:pPr algn="l">
              <a:lnSpc>
                <a:spcPts val="4978"/>
              </a:lnSpc>
            </a:pPr>
          </a:p>
          <a:p>
            <a:pPr algn="l" marL="767788" indent="-383894" lvl="1">
              <a:lnSpc>
                <a:spcPts val="4978"/>
              </a:lnSpc>
              <a:buFont typeface="Arial"/>
              <a:buChar char="•"/>
            </a:pPr>
            <a:r>
              <a:rPr lang="en-US" sz="3556">
                <a:solidFill>
                  <a:srgbClr val="69005A"/>
                </a:solidFill>
                <a:latin typeface="Arial"/>
                <a:ea typeface="Arial"/>
                <a:cs typeface="Arial"/>
                <a:sym typeface="Arial"/>
              </a:rPr>
              <a:t>Analyzing the IPL from 2008 to 2017 gives us valuable insights into the development of the league, the evolution of team strategies, and the performance trends of both players and franchises over the first decade.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555" r="0" b="-10555"/>
            </a:stretch>
          </a:blipFill>
        </p:spPr>
      </p:sp>
      <p:sp>
        <p:nvSpPr>
          <p:cNvPr name="TextBox 3" id="3"/>
          <p:cNvSpPr txBox="true"/>
          <p:nvPr/>
        </p:nvSpPr>
        <p:spPr>
          <a:xfrm rot="0">
            <a:off x="1757898" y="952500"/>
            <a:ext cx="5404989" cy="1349730"/>
          </a:xfrm>
          <a:prstGeom prst="rect">
            <a:avLst/>
          </a:prstGeom>
        </p:spPr>
        <p:txBody>
          <a:bodyPr anchor="t" rtlCol="false" tIns="0" lIns="0" bIns="0" rIns="0">
            <a:spAutoFit/>
          </a:bodyPr>
          <a:lstStyle/>
          <a:p>
            <a:pPr algn="l">
              <a:lnSpc>
                <a:spcPts val="5405"/>
              </a:lnSpc>
            </a:pPr>
            <a:r>
              <a:rPr lang="en-US" sz="3861" b="true">
                <a:solidFill>
                  <a:srgbClr val="69005A"/>
                </a:solidFill>
                <a:latin typeface="Canva Sans Bold"/>
                <a:ea typeface="Canva Sans Bold"/>
                <a:cs typeface="Canva Sans Bold"/>
                <a:sym typeface="Canva Sans Bold"/>
              </a:rPr>
              <a:t>Teams of IPL:</a:t>
            </a:r>
          </a:p>
          <a:p>
            <a:pPr algn="l">
              <a:lnSpc>
                <a:spcPts val="5405"/>
              </a:lnSpc>
            </a:pPr>
          </a:p>
        </p:txBody>
      </p:sp>
      <p:sp>
        <p:nvSpPr>
          <p:cNvPr name="TextBox 4" id="4"/>
          <p:cNvSpPr txBox="true"/>
          <p:nvPr/>
        </p:nvSpPr>
        <p:spPr>
          <a:xfrm rot="0">
            <a:off x="1028700" y="2127654"/>
            <a:ext cx="16752200" cy="6390234"/>
          </a:xfrm>
          <a:prstGeom prst="rect">
            <a:avLst/>
          </a:prstGeom>
        </p:spPr>
        <p:txBody>
          <a:bodyPr anchor="t" rtlCol="false" tIns="0" lIns="0" bIns="0" rIns="0">
            <a:spAutoFit/>
          </a:bodyPr>
          <a:lstStyle/>
          <a:p>
            <a:pPr algn="l" marL="965161" indent="-482580" lvl="1">
              <a:lnSpc>
                <a:spcPts val="6258"/>
              </a:lnSpc>
              <a:buFont typeface="Arial"/>
              <a:buChar char="•"/>
            </a:pPr>
            <a:r>
              <a:rPr lang="en-US" sz="4470">
                <a:solidFill>
                  <a:srgbClr val="69005A"/>
                </a:solidFill>
                <a:latin typeface="Arial"/>
                <a:ea typeface="Arial"/>
                <a:cs typeface="Arial"/>
                <a:sym typeface="Arial"/>
              </a:rPr>
              <a:t>Delhi Daredevils</a:t>
            </a:r>
          </a:p>
          <a:p>
            <a:pPr algn="l" marL="965161" indent="-482580" lvl="1">
              <a:lnSpc>
                <a:spcPts val="6258"/>
              </a:lnSpc>
              <a:buFont typeface="Arial"/>
              <a:buChar char="•"/>
            </a:pPr>
            <a:r>
              <a:rPr lang="en-US" sz="4470">
                <a:solidFill>
                  <a:srgbClr val="69005A"/>
                </a:solidFill>
                <a:latin typeface="Arial"/>
                <a:ea typeface="Arial"/>
                <a:cs typeface="Arial"/>
                <a:sym typeface="Arial"/>
              </a:rPr>
              <a:t>Kings XI Punjab</a:t>
            </a:r>
          </a:p>
          <a:p>
            <a:pPr algn="l" marL="965161" indent="-482580" lvl="1">
              <a:lnSpc>
                <a:spcPts val="6258"/>
              </a:lnSpc>
              <a:buFont typeface="Arial"/>
              <a:buChar char="•"/>
            </a:pPr>
            <a:r>
              <a:rPr lang="en-US" sz="4470">
                <a:solidFill>
                  <a:srgbClr val="69005A"/>
                </a:solidFill>
                <a:latin typeface="Arial"/>
                <a:ea typeface="Arial"/>
                <a:cs typeface="Arial"/>
                <a:sym typeface="Arial"/>
              </a:rPr>
              <a:t>Kolkata Knight Riders</a:t>
            </a:r>
          </a:p>
          <a:p>
            <a:pPr algn="l" marL="965161" indent="-482580" lvl="1">
              <a:lnSpc>
                <a:spcPts val="6258"/>
              </a:lnSpc>
              <a:buFont typeface="Arial"/>
              <a:buChar char="•"/>
            </a:pPr>
            <a:r>
              <a:rPr lang="en-US" sz="4470">
                <a:solidFill>
                  <a:srgbClr val="69005A"/>
                </a:solidFill>
                <a:latin typeface="Arial"/>
                <a:ea typeface="Arial"/>
                <a:cs typeface="Arial"/>
                <a:sym typeface="Arial"/>
              </a:rPr>
              <a:t>Mumbai Indians</a:t>
            </a:r>
          </a:p>
          <a:p>
            <a:pPr algn="l" marL="965161" indent="-482580" lvl="1">
              <a:lnSpc>
                <a:spcPts val="6258"/>
              </a:lnSpc>
              <a:buFont typeface="Arial"/>
              <a:buChar char="•"/>
            </a:pPr>
            <a:r>
              <a:rPr lang="en-US" sz="4470">
                <a:solidFill>
                  <a:srgbClr val="69005A"/>
                </a:solidFill>
                <a:latin typeface="Arial"/>
                <a:ea typeface="Arial"/>
                <a:cs typeface="Arial"/>
                <a:sym typeface="Arial"/>
              </a:rPr>
              <a:t>Chennai Super Kings</a:t>
            </a:r>
          </a:p>
          <a:p>
            <a:pPr algn="l" marL="965161" indent="-482580" lvl="1">
              <a:lnSpc>
                <a:spcPts val="6258"/>
              </a:lnSpc>
              <a:buFont typeface="Arial"/>
              <a:buChar char="•"/>
            </a:pPr>
            <a:r>
              <a:rPr lang="en-US" sz="4470">
                <a:solidFill>
                  <a:srgbClr val="69005A"/>
                </a:solidFill>
                <a:latin typeface="Arial"/>
                <a:ea typeface="Arial"/>
                <a:cs typeface="Arial"/>
                <a:sym typeface="Arial"/>
              </a:rPr>
              <a:t>Royal Challengers Bangalore</a:t>
            </a:r>
          </a:p>
          <a:p>
            <a:pPr algn="l" marL="965161" indent="-482580" lvl="1">
              <a:lnSpc>
                <a:spcPts val="6258"/>
              </a:lnSpc>
              <a:buFont typeface="Arial"/>
              <a:buChar char="•"/>
            </a:pPr>
            <a:r>
              <a:rPr lang="en-US" sz="4470">
                <a:solidFill>
                  <a:srgbClr val="69005A"/>
                </a:solidFill>
                <a:latin typeface="Arial"/>
                <a:ea typeface="Arial"/>
                <a:cs typeface="Arial"/>
                <a:sym typeface="Arial"/>
              </a:rPr>
              <a:t>Rajasthan Royals </a:t>
            </a:r>
          </a:p>
          <a:p>
            <a:pPr algn="l" marL="965161" indent="-482580" lvl="1">
              <a:lnSpc>
                <a:spcPts val="6258"/>
              </a:lnSpc>
              <a:buFont typeface="Arial"/>
              <a:buChar char="•"/>
            </a:pPr>
            <a:r>
              <a:rPr lang="en-US" sz="4470">
                <a:solidFill>
                  <a:srgbClr val="69005A"/>
                </a:solidFill>
                <a:latin typeface="Arial"/>
                <a:ea typeface="Arial"/>
                <a:cs typeface="Arial"/>
                <a:sym typeface="Arial"/>
              </a:rPr>
              <a:t>Sunrisers Hyderabad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555" r="0" b="-10555"/>
            </a:stretch>
          </a:blipFill>
        </p:spPr>
      </p:sp>
      <p:sp>
        <p:nvSpPr>
          <p:cNvPr name="TextBox 3" id="3"/>
          <p:cNvSpPr txBox="true"/>
          <p:nvPr/>
        </p:nvSpPr>
        <p:spPr>
          <a:xfrm rot="0">
            <a:off x="1398151" y="923925"/>
            <a:ext cx="5007293" cy="863600"/>
          </a:xfrm>
          <a:prstGeom prst="rect">
            <a:avLst/>
          </a:prstGeom>
        </p:spPr>
        <p:txBody>
          <a:bodyPr anchor="t" rtlCol="false" tIns="0" lIns="0" bIns="0" rIns="0">
            <a:spAutoFit/>
          </a:bodyPr>
          <a:lstStyle/>
          <a:p>
            <a:pPr algn="ctr">
              <a:lnSpc>
                <a:spcPts val="7000"/>
              </a:lnSpc>
            </a:pPr>
            <a:r>
              <a:rPr lang="en-US" sz="5000" b="true">
                <a:solidFill>
                  <a:srgbClr val="69005A"/>
                </a:solidFill>
                <a:latin typeface="Canva Sans Bold"/>
                <a:ea typeface="Canva Sans Bold"/>
                <a:cs typeface="Canva Sans Bold"/>
                <a:sym typeface="Canva Sans Bold"/>
              </a:rPr>
              <a:t>Defunct Teams :</a:t>
            </a:r>
          </a:p>
        </p:txBody>
      </p:sp>
      <p:sp>
        <p:nvSpPr>
          <p:cNvPr name="TextBox 4" id="4"/>
          <p:cNvSpPr txBox="true"/>
          <p:nvPr/>
        </p:nvSpPr>
        <p:spPr>
          <a:xfrm rot="0">
            <a:off x="1028700" y="3075413"/>
            <a:ext cx="15861149" cy="5698968"/>
          </a:xfrm>
          <a:prstGeom prst="rect">
            <a:avLst/>
          </a:prstGeom>
        </p:spPr>
        <p:txBody>
          <a:bodyPr anchor="t" rtlCol="false" tIns="0" lIns="0" bIns="0" rIns="0">
            <a:spAutoFit/>
          </a:bodyPr>
          <a:lstStyle/>
          <a:p>
            <a:pPr algn="l" marL="864932" indent="-432466" lvl="1">
              <a:lnSpc>
                <a:spcPts val="5608"/>
              </a:lnSpc>
              <a:buFont typeface="Arial"/>
              <a:buChar char="•"/>
            </a:pPr>
            <a:r>
              <a:rPr lang="en-US" sz="4006">
                <a:solidFill>
                  <a:srgbClr val="69005A"/>
                </a:solidFill>
                <a:latin typeface="Arial"/>
                <a:ea typeface="Arial"/>
                <a:cs typeface="Arial"/>
                <a:sym typeface="Arial"/>
              </a:rPr>
              <a:t>Deccan Chargers (DC)</a:t>
            </a:r>
          </a:p>
          <a:p>
            <a:pPr algn="l">
              <a:lnSpc>
                <a:spcPts val="5608"/>
              </a:lnSpc>
            </a:pPr>
          </a:p>
          <a:p>
            <a:pPr algn="l" marL="864932" indent="-432466" lvl="1">
              <a:lnSpc>
                <a:spcPts val="5608"/>
              </a:lnSpc>
              <a:buFont typeface="Arial"/>
              <a:buChar char="•"/>
            </a:pPr>
            <a:r>
              <a:rPr lang="en-US" sz="4006">
                <a:solidFill>
                  <a:srgbClr val="69005A"/>
                </a:solidFill>
                <a:latin typeface="Arial"/>
                <a:ea typeface="Arial"/>
                <a:cs typeface="Arial"/>
                <a:sym typeface="Arial"/>
              </a:rPr>
              <a:t>Kochi Tuskers Kerala (KTK)</a:t>
            </a:r>
          </a:p>
          <a:p>
            <a:pPr algn="l">
              <a:lnSpc>
                <a:spcPts val="5608"/>
              </a:lnSpc>
            </a:pPr>
          </a:p>
          <a:p>
            <a:pPr algn="l" marL="864932" indent="-432466" lvl="1">
              <a:lnSpc>
                <a:spcPts val="5608"/>
              </a:lnSpc>
              <a:buFont typeface="Arial"/>
              <a:buChar char="•"/>
            </a:pPr>
            <a:r>
              <a:rPr lang="en-US" sz="4006">
                <a:solidFill>
                  <a:srgbClr val="69005A"/>
                </a:solidFill>
                <a:latin typeface="Arial"/>
                <a:ea typeface="Arial"/>
                <a:cs typeface="Arial"/>
                <a:sym typeface="Arial"/>
              </a:rPr>
              <a:t>Chennai Super Kings (CSK)</a:t>
            </a:r>
          </a:p>
          <a:p>
            <a:pPr algn="l">
              <a:lnSpc>
                <a:spcPts val="5608"/>
              </a:lnSpc>
            </a:pPr>
          </a:p>
          <a:p>
            <a:pPr algn="l" marL="864932" indent="-432466" lvl="1">
              <a:lnSpc>
                <a:spcPts val="5608"/>
              </a:lnSpc>
              <a:buFont typeface="Arial"/>
              <a:buChar char="•"/>
            </a:pPr>
            <a:r>
              <a:rPr lang="en-US" sz="4006">
                <a:solidFill>
                  <a:srgbClr val="69005A"/>
                </a:solidFill>
                <a:latin typeface="Arial"/>
                <a:ea typeface="Arial"/>
                <a:cs typeface="Arial"/>
                <a:sym typeface="Arial"/>
              </a:rPr>
              <a:t>Rajasthan Royals(RR)</a:t>
            </a:r>
          </a:p>
          <a:p>
            <a:pPr algn="l">
              <a:lnSpc>
                <a:spcPts val="5608"/>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402275" cy="10351280"/>
          </a:xfrm>
          <a:custGeom>
            <a:avLst/>
            <a:gdLst/>
            <a:ahLst/>
            <a:cxnLst/>
            <a:rect r="r" b="b" t="t" l="l"/>
            <a:pathLst>
              <a:path h="10351280" w="18402275">
                <a:moveTo>
                  <a:pt x="0" y="0"/>
                </a:moveTo>
                <a:lnTo>
                  <a:pt x="18402275" y="0"/>
                </a:lnTo>
                <a:lnTo>
                  <a:pt x="18402275" y="10351280"/>
                </a:lnTo>
                <a:lnTo>
                  <a:pt x="0" y="10351280"/>
                </a:lnTo>
                <a:lnTo>
                  <a:pt x="0" y="0"/>
                </a:lnTo>
                <a:close/>
              </a:path>
            </a:pathLst>
          </a:custGeom>
          <a:blipFill>
            <a:blip r:embed="rId2"/>
            <a:stretch>
              <a:fillRect l="0" t="-10555" r="0" b="-10555"/>
            </a:stretch>
          </a:blipFill>
        </p:spPr>
      </p:sp>
      <p:graphicFrame>
        <p:nvGraphicFramePr>
          <p:cNvPr name="Table 3" id="3"/>
          <p:cNvGraphicFramePr>
            <a:graphicFrameLocks noGrp="true"/>
          </p:cNvGraphicFramePr>
          <p:nvPr/>
        </p:nvGraphicFramePr>
        <p:xfrm>
          <a:off x="1577719" y="2098644"/>
          <a:ext cx="15681581" cy="7936583"/>
        </p:xfrm>
        <a:graphic>
          <a:graphicData uri="http://schemas.openxmlformats.org/drawingml/2006/table">
            <a:tbl>
              <a:tblPr/>
              <a:tblGrid>
                <a:gridCol w="5739691"/>
                <a:gridCol w="1883463"/>
                <a:gridCol w="1769049"/>
                <a:gridCol w="6289378"/>
              </a:tblGrid>
              <a:tr h="680166">
                <a:tc>
                  <a:txBody>
                    <a:bodyPr anchor="t" rtlCol="false"/>
                    <a:lstStyle/>
                    <a:p>
                      <a:pPr algn="ctr">
                        <a:lnSpc>
                          <a:spcPts val="2099"/>
                        </a:lnSpc>
                        <a:defRPr/>
                      </a:pPr>
                      <a:r>
                        <a:rPr lang="en-US" sz="1499">
                          <a:solidFill>
                            <a:srgbClr val="000000"/>
                          </a:solidFill>
                          <a:latin typeface="Arial"/>
                          <a:ea typeface="Arial"/>
                          <a:cs typeface="Arial"/>
                          <a:sym typeface="Arial"/>
                        </a:rPr>
                        <a:t>Year</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099"/>
                        </a:lnSpc>
                        <a:defRPr/>
                      </a:pPr>
                      <a:r>
                        <a:rPr lang="en-US" sz="1499">
                          <a:solidFill>
                            <a:srgbClr val="000000"/>
                          </a:solidFill>
                          <a:latin typeface="Arial"/>
                          <a:ea typeface="Arial"/>
                          <a:cs typeface="Arial"/>
                          <a:sym typeface="Arial"/>
                        </a:rPr>
                        <a:t>Winner</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099"/>
                        </a:lnSpc>
                        <a:defRPr/>
                      </a:pPr>
                      <a:r>
                        <a:rPr lang="en-US" sz="1499">
                          <a:solidFill>
                            <a:srgbClr val="000000"/>
                          </a:solidFill>
                          <a:latin typeface="Arial"/>
                          <a:ea typeface="Arial"/>
                          <a:cs typeface="Arial"/>
                          <a:sym typeface="Arial"/>
                        </a:rPr>
                        <a:t>Runner-up</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099"/>
                        </a:lnSpc>
                        <a:defRPr/>
                      </a:pPr>
                      <a:r>
                        <a:rPr lang="en-US" sz="1499">
                          <a:solidFill>
                            <a:srgbClr val="000000"/>
                          </a:solidFill>
                          <a:latin typeface="Arial"/>
                          <a:ea typeface="Arial"/>
                          <a:cs typeface="Arial"/>
                          <a:sym typeface="Arial"/>
                        </a:rPr>
                        <a:t>Final Result</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25642">
                <a:tc>
                  <a:txBody>
                    <a:bodyPr anchor="t" rtlCol="false"/>
                    <a:lstStyle/>
                    <a:p>
                      <a:pPr algn="ctr">
                        <a:lnSpc>
                          <a:spcPts val="2099"/>
                        </a:lnSpc>
                        <a:defRPr/>
                      </a:pPr>
                      <a:r>
                        <a:rPr lang="en-US" sz="1499">
                          <a:solidFill>
                            <a:srgbClr val="000000"/>
                          </a:solidFill>
                          <a:latin typeface="Arial"/>
                          <a:ea typeface="Arial"/>
                          <a:cs typeface="Arial"/>
                          <a:sym typeface="Arial"/>
                        </a:rPr>
                        <a:t>2008</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099"/>
                        </a:lnSpc>
                        <a:defRPr/>
                      </a:pPr>
                      <a:r>
                        <a:rPr lang="en-US" sz="1499">
                          <a:solidFill>
                            <a:srgbClr val="000000"/>
                          </a:solidFill>
                          <a:latin typeface="Arial"/>
                          <a:ea typeface="Arial"/>
                          <a:cs typeface="Arial"/>
                          <a:sym typeface="Arial"/>
                        </a:rPr>
                        <a:t>Rajasthan Royals</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099"/>
                        </a:lnSpc>
                        <a:defRPr/>
                      </a:pPr>
                      <a:r>
                        <a:rPr lang="en-US" sz="1499">
                          <a:solidFill>
                            <a:srgbClr val="000000"/>
                          </a:solidFill>
                          <a:latin typeface="Arial"/>
                          <a:ea typeface="Arial"/>
                          <a:cs typeface="Arial"/>
                          <a:sym typeface="Arial"/>
                        </a:rPr>
                        <a:t>Chennai Super Kings</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099"/>
                        </a:lnSpc>
                        <a:defRPr/>
                      </a:pPr>
                      <a:r>
                        <a:rPr lang="en-US" sz="1499">
                          <a:solidFill>
                            <a:srgbClr val="000000"/>
                          </a:solidFill>
                          <a:latin typeface="Arial"/>
                          <a:ea typeface="Arial"/>
                          <a:cs typeface="Arial"/>
                          <a:sym typeface="Arial"/>
                        </a:rPr>
                        <a:t>Rajasthan Royals won by 3 wickets</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25642">
                <a:tc>
                  <a:txBody>
                    <a:bodyPr anchor="t" rtlCol="false"/>
                    <a:lstStyle/>
                    <a:p>
                      <a:pPr algn="ctr">
                        <a:lnSpc>
                          <a:spcPts val="2099"/>
                        </a:lnSpc>
                        <a:defRPr/>
                      </a:pPr>
                      <a:r>
                        <a:rPr lang="en-US" sz="1499">
                          <a:solidFill>
                            <a:srgbClr val="000000"/>
                          </a:solidFill>
                          <a:latin typeface="Arial"/>
                          <a:ea typeface="Arial"/>
                          <a:cs typeface="Arial"/>
                          <a:sym typeface="Arial"/>
                        </a:rPr>
                        <a:t>2009</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099"/>
                        </a:lnSpc>
                        <a:defRPr/>
                      </a:pPr>
                      <a:r>
                        <a:rPr lang="en-US" sz="1499">
                          <a:solidFill>
                            <a:srgbClr val="000000"/>
                          </a:solidFill>
                          <a:latin typeface="Arial"/>
                          <a:ea typeface="Arial"/>
                          <a:cs typeface="Arial"/>
                          <a:sym typeface="Arial"/>
                        </a:rPr>
                        <a:t>Deccan Chargers</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099"/>
                        </a:lnSpc>
                        <a:defRPr/>
                      </a:pPr>
                      <a:r>
                        <a:rPr lang="en-US" sz="1499">
                          <a:solidFill>
                            <a:srgbClr val="000000"/>
                          </a:solidFill>
                          <a:latin typeface="Arial"/>
                          <a:ea typeface="Arial"/>
                          <a:cs typeface="Arial"/>
                          <a:sym typeface="Arial"/>
                        </a:rPr>
                        <a:t>Royal Challengers Bangalore</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099"/>
                        </a:lnSpc>
                        <a:defRPr/>
                      </a:pPr>
                      <a:r>
                        <a:rPr lang="en-US" sz="1499">
                          <a:solidFill>
                            <a:srgbClr val="000000"/>
                          </a:solidFill>
                          <a:latin typeface="Arial"/>
                          <a:ea typeface="Arial"/>
                          <a:cs typeface="Arial"/>
                          <a:sym typeface="Arial"/>
                        </a:rPr>
                        <a:t>Deccan Chargers won by 6 runs</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25642">
                <a:tc>
                  <a:txBody>
                    <a:bodyPr anchor="t" rtlCol="false"/>
                    <a:lstStyle/>
                    <a:p>
                      <a:pPr algn="ctr">
                        <a:lnSpc>
                          <a:spcPts val="2099"/>
                        </a:lnSpc>
                        <a:defRPr/>
                      </a:pPr>
                      <a:r>
                        <a:rPr lang="en-US" sz="1499">
                          <a:solidFill>
                            <a:srgbClr val="000000"/>
                          </a:solidFill>
                          <a:latin typeface="Arial"/>
                          <a:ea typeface="Arial"/>
                          <a:cs typeface="Arial"/>
                          <a:sym typeface="Arial"/>
                        </a:rPr>
                        <a:t>2010</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099"/>
                        </a:lnSpc>
                        <a:defRPr/>
                      </a:pPr>
                      <a:r>
                        <a:rPr lang="en-US" sz="1499">
                          <a:solidFill>
                            <a:srgbClr val="000000"/>
                          </a:solidFill>
                          <a:latin typeface="Arial"/>
                          <a:ea typeface="Arial"/>
                          <a:cs typeface="Arial"/>
                          <a:sym typeface="Arial"/>
                        </a:rPr>
                        <a:t>Chennai Super Kings</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099"/>
                        </a:lnSpc>
                        <a:defRPr/>
                      </a:pPr>
                      <a:r>
                        <a:rPr lang="en-US" sz="1499">
                          <a:solidFill>
                            <a:srgbClr val="000000"/>
                          </a:solidFill>
                          <a:latin typeface="Arial"/>
                          <a:ea typeface="Arial"/>
                          <a:cs typeface="Arial"/>
                          <a:sym typeface="Arial"/>
                        </a:rPr>
                        <a:t>Mumbai Indians</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099"/>
                        </a:lnSpc>
                        <a:defRPr/>
                      </a:pPr>
                      <a:r>
                        <a:rPr lang="en-US" sz="1499">
                          <a:solidFill>
                            <a:srgbClr val="000000"/>
                          </a:solidFill>
                          <a:latin typeface="Arial"/>
                          <a:ea typeface="Arial"/>
                          <a:cs typeface="Arial"/>
                          <a:sym typeface="Arial"/>
                        </a:rPr>
                        <a:t>Chennai Super Kings won by 22 runs</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25642">
                <a:tc>
                  <a:txBody>
                    <a:bodyPr anchor="t" rtlCol="false"/>
                    <a:lstStyle/>
                    <a:p>
                      <a:pPr algn="ctr">
                        <a:lnSpc>
                          <a:spcPts val="2099"/>
                        </a:lnSpc>
                        <a:defRPr/>
                      </a:pPr>
                      <a:r>
                        <a:rPr lang="en-US" sz="1499">
                          <a:solidFill>
                            <a:srgbClr val="000000"/>
                          </a:solidFill>
                          <a:latin typeface="Arial"/>
                          <a:ea typeface="Arial"/>
                          <a:cs typeface="Arial"/>
                          <a:sym typeface="Arial"/>
                        </a:rPr>
                        <a:t>2011</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099"/>
                        </a:lnSpc>
                        <a:defRPr/>
                      </a:pPr>
                      <a:r>
                        <a:rPr lang="en-US" sz="1499">
                          <a:solidFill>
                            <a:srgbClr val="000000"/>
                          </a:solidFill>
                          <a:latin typeface="Arial"/>
                          <a:ea typeface="Arial"/>
                          <a:cs typeface="Arial"/>
                          <a:sym typeface="Arial"/>
                        </a:rPr>
                        <a:t>Chennai Super Kings</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099"/>
                        </a:lnSpc>
                        <a:defRPr/>
                      </a:pPr>
                      <a:r>
                        <a:rPr lang="en-US" sz="1499">
                          <a:solidFill>
                            <a:srgbClr val="000000"/>
                          </a:solidFill>
                          <a:latin typeface="Arial"/>
                          <a:ea typeface="Arial"/>
                          <a:cs typeface="Arial"/>
                          <a:sym typeface="Arial"/>
                        </a:rPr>
                        <a:t>Royal Challengers Bangalore</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099"/>
                        </a:lnSpc>
                        <a:defRPr/>
                      </a:pPr>
                      <a:r>
                        <a:rPr lang="en-US" sz="1499">
                          <a:solidFill>
                            <a:srgbClr val="000000"/>
                          </a:solidFill>
                          <a:latin typeface="Arial"/>
                          <a:ea typeface="Arial"/>
                          <a:cs typeface="Arial"/>
                          <a:sym typeface="Arial"/>
                        </a:rPr>
                        <a:t>Chennai Super Kings won by 58 runs</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25642">
                <a:tc>
                  <a:txBody>
                    <a:bodyPr anchor="t" rtlCol="false"/>
                    <a:lstStyle/>
                    <a:p>
                      <a:pPr algn="ctr">
                        <a:lnSpc>
                          <a:spcPts val="2099"/>
                        </a:lnSpc>
                        <a:defRPr/>
                      </a:pPr>
                      <a:r>
                        <a:rPr lang="en-US" sz="1499">
                          <a:solidFill>
                            <a:srgbClr val="000000"/>
                          </a:solidFill>
                          <a:latin typeface="Arial"/>
                          <a:ea typeface="Arial"/>
                          <a:cs typeface="Arial"/>
                          <a:sym typeface="Arial"/>
                        </a:rPr>
                        <a:t>2012</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099"/>
                        </a:lnSpc>
                        <a:defRPr/>
                      </a:pPr>
                      <a:r>
                        <a:rPr lang="en-US" sz="1499">
                          <a:solidFill>
                            <a:srgbClr val="000000"/>
                          </a:solidFill>
                          <a:latin typeface="Arial"/>
                          <a:ea typeface="Arial"/>
                          <a:cs typeface="Arial"/>
                          <a:sym typeface="Arial"/>
                        </a:rPr>
                        <a:t>Kolkata Knight Riders</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099"/>
                        </a:lnSpc>
                        <a:defRPr/>
                      </a:pPr>
                      <a:r>
                        <a:rPr lang="en-US" sz="1499">
                          <a:solidFill>
                            <a:srgbClr val="000000"/>
                          </a:solidFill>
                          <a:latin typeface="Arial"/>
                          <a:ea typeface="Arial"/>
                          <a:cs typeface="Arial"/>
                          <a:sym typeface="Arial"/>
                        </a:rPr>
                        <a:t>Chennai Super Kings</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099"/>
                        </a:lnSpc>
                        <a:defRPr/>
                      </a:pPr>
                      <a:r>
                        <a:rPr lang="en-US" sz="1499">
                          <a:solidFill>
                            <a:srgbClr val="000000"/>
                          </a:solidFill>
                          <a:latin typeface="Arial"/>
                          <a:ea typeface="Arial"/>
                          <a:cs typeface="Arial"/>
                          <a:sym typeface="Arial"/>
                        </a:rPr>
                        <a:t>Kolkata Knight Riders won by 5 wickets</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25642">
                <a:tc>
                  <a:txBody>
                    <a:bodyPr anchor="t" rtlCol="false"/>
                    <a:lstStyle/>
                    <a:p>
                      <a:pPr algn="ctr">
                        <a:lnSpc>
                          <a:spcPts val="2099"/>
                        </a:lnSpc>
                        <a:defRPr/>
                      </a:pPr>
                      <a:r>
                        <a:rPr lang="en-US" sz="1499">
                          <a:solidFill>
                            <a:srgbClr val="000000"/>
                          </a:solidFill>
                          <a:latin typeface="Arial"/>
                          <a:ea typeface="Arial"/>
                          <a:cs typeface="Arial"/>
                          <a:sym typeface="Arial"/>
                        </a:rPr>
                        <a:t>2013</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099"/>
                        </a:lnSpc>
                        <a:defRPr/>
                      </a:pPr>
                      <a:r>
                        <a:rPr lang="en-US" sz="1499">
                          <a:solidFill>
                            <a:srgbClr val="000000"/>
                          </a:solidFill>
                          <a:latin typeface="Arial"/>
                          <a:ea typeface="Arial"/>
                          <a:cs typeface="Arial"/>
                          <a:sym typeface="Arial"/>
                        </a:rPr>
                        <a:t>Mumbai Indians</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099"/>
                        </a:lnSpc>
                        <a:defRPr/>
                      </a:pPr>
                      <a:r>
                        <a:rPr lang="en-US" sz="1499">
                          <a:solidFill>
                            <a:srgbClr val="000000"/>
                          </a:solidFill>
                          <a:latin typeface="Arial"/>
                          <a:ea typeface="Arial"/>
                          <a:cs typeface="Arial"/>
                          <a:sym typeface="Arial"/>
                        </a:rPr>
                        <a:t>Chennai Super Kings</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099"/>
                        </a:lnSpc>
                        <a:defRPr/>
                      </a:pPr>
                      <a:r>
                        <a:rPr lang="en-US" sz="1499">
                          <a:solidFill>
                            <a:srgbClr val="000000"/>
                          </a:solidFill>
                          <a:latin typeface="Arial"/>
                          <a:ea typeface="Arial"/>
                          <a:cs typeface="Arial"/>
                          <a:sym typeface="Arial"/>
                        </a:rPr>
                        <a:t>Mumbai Indians won by 23 runs</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25642">
                <a:tc>
                  <a:txBody>
                    <a:bodyPr anchor="t" rtlCol="false"/>
                    <a:lstStyle/>
                    <a:p>
                      <a:pPr algn="ctr">
                        <a:lnSpc>
                          <a:spcPts val="2099"/>
                        </a:lnSpc>
                        <a:defRPr/>
                      </a:pPr>
                      <a:r>
                        <a:rPr lang="en-US" sz="1499">
                          <a:solidFill>
                            <a:srgbClr val="000000"/>
                          </a:solidFill>
                          <a:latin typeface="Arial"/>
                          <a:ea typeface="Arial"/>
                          <a:cs typeface="Arial"/>
                          <a:sym typeface="Arial"/>
                        </a:rPr>
                        <a:t>2014</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099"/>
                        </a:lnSpc>
                        <a:defRPr/>
                      </a:pPr>
                      <a:r>
                        <a:rPr lang="en-US" sz="1499">
                          <a:solidFill>
                            <a:srgbClr val="000000"/>
                          </a:solidFill>
                          <a:latin typeface="Arial"/>
                          <a:ea typeface="Arial"/>
                          <a:cs typeface="Arial"/>
                          <a:sym typeface="Arial"/>
                        </a:rPr>
                        <a:t>Kolkata Knight Riders</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099"/>
                        </a:lnSpc>
                        <a:defRPr/>
                      </a:pPr>
                      <a:r>
                        <a:rPr lang="en-US" sz="1499">
                          <a:solidFill>
                            <a:srgbClr val="000000"/>
                          </a:solidFill>
                          <a:latin typeface="Arial"/>
                          <a:ea typeface="Arial"/>
                          <a:cs typeface="Arial"/>
                          <a:sym typeface="Arial"/>
                        </a:rPr>
                        <a:t>Kings XI Punjab</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099"/>
                        </a:lnSpc>
                        <a:defRPr/>
                      </a:pPr>
                      <a:r>
                        <a:rPr lang="en-US" sz="1499">
                          <a:solidFill>
                            <a:srgbClr val="000000"/>
                          </a:solidFill>
                          <a:latin typeface="Arial"/>
                          <a:ea typeface="Arial"/>
                          <a:cs typeface="Arial"/>
                          <a:sym typeface="Arial"/>
                        </a:rPr>
                        <a:t>Kolkata Knight Riders won by 3 wickets</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25642">
                <a:tc>
                  <a:txBody>
                    <a:bodyPr anchor="t" rtlCol="false"/>
                    <a:lstStyle/>
                    <a:p>
                      <a:pPr algn="ctr">
                        <a:lnSpc>
                          <a:spcPts val="2099"/>
                        </a:lnSpc>
                        <a:defRPr/>
                      </a:pPr>
                      <a:r>
                        <a:rPr lang="en-US" sz="1499">
                          <a:solidFill>
                            <a:srgbClr val="000000"/>
                          </a:solidFill>
                          <a:latin typeface="Arial"/>
                          <a:ea typeface="Arial"/>
                          <a:cs typeface="Arial"/>
                          <a:sym typeface="Arial"/>
                        </a:rPr>
                        <a:t>2015</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099"/>
                        </a:lnSpc>
                        <a:defRPr/>
                      </a:pPr>
                      <a:r>
                        <a:rPr lang="en-US" sz="1499">
                          <a:solidFill>
                            <a:srgbClr val="000000"/>
                          </a:solidFill>
                          <a:latin typeface="Arial"/>
                          <a:ea typeface="Arial"/>
                          <a:cs typeface="Arial"/>
                          <a:sym typeface="Arial"/>
                        </a:rPr>
                        <a:t>Mumbai Indians</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099"/>
                        </a:lnSpc>
                        <a:defRPr/>
                      </a:pPr>
                      <a:r>
                        <a:rPr lang="en-US" sz="1499">
                          <a:solidFill>
                            <a:srgbClr val="000000"/>
                          </a:solidFill>
                          <a:latin typeface="Arial"/>
                          <a:ea typeface="Arial"/>
                          <a:cs typeface="Arial"/>
                          <a:sym typeface="Arial"/>
                        </a:rPr>
                        <a:t>Chennai Super Kings</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099"/>
                        </a:lnSpc>
                        <a:defRPr/>
                      </a:pPr>
                      <a:r>
                        <a:rPr lang="en-US" sz="1499">
                          <a:solidFill>
                            <a:srgbClr val="000000"/>
                          </a:solidFill>
                          <a:latin typeface="Arial"/>
                          <a:ea typeface="Arial"/>
                          <a:cs typeface="Arial"/>
                          <a:sym typeface="Arial"/>
                        </a:rPr>
                        <a:t>Mumbai Indians won by 41 runs</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25642">
                <a:tc>
                  <a:txBody>
                    <a:bodyPr anchor="t" rtlCol="false"/>
                    <a:lstStyle/>
                    <a:p>
                      <a:pPr algn="ctr">
                        <a:lnSpc>
                          <a:spcPts val="2099"/>
                        </a:lnSpc>
                        <a:defRPr/>
                      </a:pPr>
                      <a:r>
                        <a:rPr lang="en-US" sz="1499">
                          <a:solidFill>
                            <a:srgbClr val="000000"/>
                          </a:solidFill>
                          <a:latin typeface="Arial"/>
                          <a:ea typeface="Arial"/>
                          <a:cs typeface="Arial"/>
                          <a:sym typeface="Arial"/>
                        </a:rPr>
                        <a:t>2016</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099"/>
                        </a:lnSpc>
                        <a:defRPr/>
                      </a:pPr>
                      <a:r>
                        <a:rPr lang="en-US" sz="1499">
                          <a:solidFill>
                            <a:srgbClr val="000000"/>
                          </a:solidFill>
                          <a:latin typeface="Arial"/>
                          <a:ea typeface="Arial"/>
                          <a:cs typeface="Arial"/>
                          <a:sym typeface="Arial"/>
                        </a:rPr>
                        <a:t>Sunrisers Hyderabad</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099"/>
                        </a:lnSpc>
                        <a:defRPr/>
                      </a:pPr>
                      <a:r>
                        <a:rPr lang="en-US" sz="1499">
                          <a:solidFill>
                            <a:srgbClr val="000000"/>
                          </a:solidFill>
                          <a:latin typeface="Arial"/>
                          <a:ea typeface="Arial"/>
                          <a:cs typeface="Arial"/>
                          <a:sym typeface="Arial"/>
                        </a:rPr>
                        <a:t>Royal Challengers Bangalore</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099"/>
                        </a:lnSpc>
                        <a:defRPr/>
                      </a:pPr>
                      <a:r>
                        <a:rPr lang="en-US" sz="1499">
                          <a:solidFill>
                            <a:srgbClr val="000000"/>
                          </a:solidFill>
                          <a:latin typeface="Arial"/>
                          <a:ea typeface="Arial"/>
                          <a:cs typeface="Arial"/>
                          <a:sym typeface="Arial"/>
                        </a:rPr>
                        <a:t>Sunrisers Hyderabad won by 8 runs</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25642">
                <a:tc>
                  <a:txBody>
                    <a:bodyPr anchor="t" rtlCol="false"/>
                    <a:lstStyle/>
                    <a:p>
                      <a:pPr algn="ctr">
                        <a:lnSpc>
                          <a:spcPts val="2099"/>
                        </a:lnSpc>
                        <a:defRPr/>
                      </a:pPr>
                      <a:r>
                        <a:rPr lang="en-US" sz="1499">
                          <a:solidFill>
                            <a:srgbClr val="000000"/>
                          </a:solidFill>
                          <a:latin typeface="Arial"/>
                          <a:ea typeface="Arial"/>
                          <a:cs typeface="Arial"/>
                          <a:sym typeface="Arial"/>
                        </a:rPr>
                        <a:t>2017</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099"/>
                        </a:lnSpc>
                        <a:defRPr/>
                      </a:pPr>
                      <a:r>
                        <a:rPr lang="en-US" sz="1499">
                          <a:solidFill>
                            <a:srgbClr val="000000"/>
                          </a:solidFill>
                          <a:latin typeface="Arial"/>
                          <a:ea typeface="Arial"/>
                          <a:cs typeface="Arial"/>
                          <a:sym typeface="Arial"/>
                        </a:rPr>
                        <a:t>Mumbai Indians</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099"/>
                        </a:lnSpc>
                        <a:defRPr/>
                      </a:pPr>
                      <a:r>
                        <a:rPr lang="en-US" sz="1499">
                          <a:solidFill>
                            <a:srgbClr val="000000"/>
                          </a:solidFill>
                          <a:latin typeface="Arial"/>
                          <a:ea typeface="Arial"/>
                          <a:cs typeface="Arial"/>
                          <a:sym typeface="Arial"/>
                        </a:rPr>
                        <a:t>Rising Pune Supergiants</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099"/>
                        </a:lnSpc>
                        <a:defRPr/>
                      </a:pPr>
                      <a:r>
                        <a:rPr lang="en-US" sz="1499">
                          <a:solidFill>
                            <a:srgbClr val="000000"/>
                          </a:solidFill>
                          <a:latin typeface="Arial"/>
                          <a:ea typeface="Arial"/>
                          <a:cs typeface="Arial"/>
                          <a:sym typeface="Arial"/>
                        </a:rPr>
                        <a:t>Mumbai Indians won by 1 run</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4" id="4"/>
          <p:cNvSpPr txBox="true"/>
          <p:nvPr/>
        </p:nvSpPr>
        <p:spPr>
          <a:xfrm rot="0">
            <a:off x="1107269" y="923925"/>
            <a:ext cx="8093869" cy="863600"/>
          </a:xfrm>
          <a:prstGeom prst="rect">
            <a:avLst/>
          </a:prstGeom>
        </p:spPr>
        <p:txBody>
          <a:bodyPr anchor="t" rtlCol="false" tIns="0" lIns="0" bIns="0" rIns="0">
            <a:spAutoFit/>
          </a:bodyPr>
          <a:lstStyle/>
          <a:p>
            <a:pPr algn="l">
              <a:lnSpc>
                <a:spcPts val="7000"/>
              </a:lnSpc>
            </a:pPr>
            <a:r>
              <a:rPr lang="en-US" sz="5000" b="true">
                <a:solidFill>
                  <a:srgbClr val="69005A"/>
                </a:solidFill>
                <a:latin typeface="Canva Sans Bold"/>
                <a:ea typeface="Canva Sans Bold"/>
                <a:cs typeface="Canva Sans Bold"/>
                <a:sym typeface="Canva Sans Bold"/>
              </a:rPr>
              <a:t>Tournament Results: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555" r="0" b="-10555"/>
            </a:stretch>
          </a:blipFill>
        </p:spPr>
      </p:sp>
      <p:sp>
        <p:nvSpPr>
          <p:cNvPr name="TextBox 3" id="3"/>
          <p:cNvSpPr txBox="true"/>
          <p:nvPr/>
        </p:nvSpPr>
        <p:spPr>
          <a:xfrm rot="0">
            <a:off x="1168896" y="923925"/>
            <a:ext cx="7016115" cy="863600"/>
          </a:xfrm>
          <a:prstGeom prst="rect">
            <a:avLst/>
          </a:prstGeom>
        </p:spPr>
        <p:txBody>
          <a:bodyPr anchor="t" rtlCol="false" tIns="0" lIns="0" bIns="0" rIns="0">
            <a:spAutoFit/>
          </a:bodyPr>
          <a:lstStyle/>
          <a:p>
            <a:pPr algn="ctr">
              <a:lnSpc>
                <a:spcPts val="7000"/>
              </a:lnSpc>
            </a:pPr>
            <a:r>
              <a:rPr lang="en-US" sz="5000" b="true">
                <a:solidFill>
                  <a:srgbClr val="69005A"/>
                </a:solidFill>
                <a:latin typeface="Canva Sans Bold"/>
                <a:ea typeface="Canva Sans Bold"/>
                <a:cs typeface="Canva Sans Bold"/>
                <a:sym typeface="Canva Sans Bold"/>
              </a:rPr>
              <a:t>Rules and Regulations:</a:t>
            </a:r>
          </a:p>
        </p:txBody>
      </p:sp>
      <p:sp>
        <p:nvSpPr>
          <p:cNvPr name="TextBox 4" id="4"/>
          <p:cNvSpPr txBox="true"/>
          <p:nvPr/>
        </p:nvSpPr>
        <p:spPr>
          <a:xfrm rot="0">
            <a:off x="1028700" y="1934427"/>
            <a:ext cx="16090404" cy="7628733"/>
          </a:xfrm>
          <a:prstGeom prst="rect">
            <a:avLst/>
          </a:prstGeom>
        </p:spPr>
        <p:txBody>
          <a:bodyPr anchor="t" rtlCol="false" tIns="0" lIns="0" bIns="0" rIns="0">
            <a:spAutoFit/>
          </a:bodyPr>
          <a:lstStyle/>
          <a:p>
            <a:pPr algn="l" marL="929700" indent="-464850" lvl="1">
              <a:lnSpc>
                <a:spcPts val="6028"/>
              </a:lnSpc>
              <a:buFont typeface="Arial"/>
              <a:buChar char="•"/>
            </a:pPr>
            <a:r>
              <a:rPr lang="en-US" sz="4306">
                <a:solidFill>
                  <a:srgbClr val="69005A"/>
                </a:solidFill>
                <a:latin typeface="Arial"/>
                <a:ea typeface="Arial"/>
                <a:cs typeface="Arial"/>
                <a:sym typeface="Arial"/>
              </a:rPr>
              <a:t> Format of the Tournament</a:t>
            </a:r>
          </a:p>
          <a:p>
            <a:pPr algn="l" marL="929700" indent="-464850" lvl="1">
              <a:lnSpc>
                <a:spcPts val="6028"/>
              </a:lnSpc>
              <a:buFont typeface="Arial"/>
              <a:buChar char="•"/>
            </a:pPr>
            <a:r>
              <a:rPr lang="en-US" sz="4306">
                <a:solidFill>
                  <a:srgbClr val="69005A"/>
                </a:solidFill>
                <a:latin typeface="Arial"/>
                <a:ea typeface="Arial"/>
                <a:cs typeface="Arial"/>
                <a:sym typeface="Arial"/>
              </a:rPr>
              <a:t>Player Regulations</a:t>
            </a:r>
          </a:p>
          <a:p>
            <a:pPr algn="l" marL="929700" indent="-464850" lvl="1">
              <a:lnSpc>
                <a:spcPts val="6028"/>
              </a:lnSpc>
              <a:buFont typeface="Arial"/>
              <a:buChar char="•"/>
            </a:pPr>
            <a:r>
              <a:rPr lang="en-US" sz="4306">
                <a:solidFill>
                  <a:srgbClr val="69005A"/>
                </a:solidFill>
                <a:latin typeface="Arial"/>
                <a:ea typeface="Arial"/>
                <a:cs typeface="Arial"/>
                <a:sym typeface="Arial"/>
              </a:rPr>
              <a:t>Match Rules</a:t>
            </a:r>
          </a:p>
          <a:p>
            <a:pPr algn="l" marL="929700" indent="-464850" lvl="1">
              <a:lnSpc>
                <a:spcPts val="6028"/>
              </a:lnSpc>
              <a:buFont typeface="Arial"/>
              <a:buChar char="•"/>
            </a:pPr>
            <a:r>
              <a:rPr lang="en-US" sz="4306">
                <a:solidFill>
                  <a:srgbClr val="69005A"/>
                </a:solidFill>
                <a:latin typeface="Arial"/>
                <a:ea typeface="Arial"/>
                <a:cs typeface="Arial"/>
                <a:sym typeface="Arial"/>
              </a:rPr>
              <a:t>Code of Conduct</a:t>
            </a:r>
          </a:p>
          <a:p>
            <a:pPr algn="l" marL="929700" indent="-464850" lvl="1">
              <a:lnSpc>
                <a:spcPts val="6028"/>
              </a:lnSpc>
              <a:buFont typeface="Arial"/>
              <a:buChar char="•"/>
            </a:pPr>
            <a:r>
              <a:rPr lang="en-US" sz="4306">
                <a:solidFill>
                  <a:srgbClr val="69005A"/>
                </a:solidFill>
                <a:latin typeface="Arial"/>
                <a:ea typeface="Arial"/>
                <a:cs typeface="Arial"/>
                <a:sym typeface="Arial"/>
              </a:rPr>
              <a:t>Match Fixing and Corruption</a:t>
            </a:r>
          </a:p>
          <a:p>
            <a:pPr algn="l" marL="929700" indent="-464850" lvl="1">
              <a:lnSpc>
                <a:spcPts val="6028"/>
              </a:lnSpc>
              <a:buFont typeface="Arial"/>
              <a:buChar char="•"/>
            </a:pPr>
            <a:r>
              <a:rPr lang="en-US" sz="4306">
                <a:solidFill>
                  <a:srgbClr val="69005A"/>
                </a:solidFill>
                <a:latin typeface="Arial"/>
                <a:ea typeface="Arial"/>
                <a:cs typeface="Arial"/>
                <a:sym typeface="Arial"/>
              </a:rPr>
              <a:t> Suspension and Termination of Teams</a:t>
            </a:r>
          </a:p>
          <a:p>
            <a:pPr algn="l" marL="929700" indent="-464850" lvl="1">
              <a:lnSpc>
                <a:spcPts val="6028"/>
              </a:lnSpc>
              <a:buFont typeface="Arial"/>
              <a:buChar char="•"/>
            </a:pPr>
            <a:r>
              <a:rPr lang="en-US" sz="4306">
                <a:solidFill>
                  <a:srgbClr val="69005A"/>
                </a:solidFill>
                <a:latin typeface="Arial"/>
                <a:ea typeface="Arial"/>
                <a:cs typeface="Arial"/>
                <a:sym typeface="Arial"/>
              </a:rPr>
              <a:t>Umpires and Decision Making</a:t>
            </a:r>
          </a:p>
          <a:p>
            <a:pPr algn="l" marL="929700" indent="-464850" lvl="1">
              <a:lnSpc>
                <a:spcPts val="6028"/>
              </a:lnSpc>
              <a:buFont typeface="Arial"/>
              <a:buChar char="•"/>
            </a:pPr>
            <a:r>
              <a:rPr lang="en-US" sz="4306">
                <a:solidFill>
                  <a:srgbClr val="69005A"/>
                </a:solidFill>
                <a:latin typeface="Arial"/>
                <a:ea typeface="Arial"/>
                <a:cs typeface="Arial"/>
                <a:sym typeface="Arial"/>
              </a:rPr>
              <a:t> Financial Rules</a:t>
            </a:r>
          </a:p>
          <a:p>
            <a:pPr algn="l" marL="929700" indent="-464850" lvl="1">
              <a:lnSpc>
                <a:spcPts val="6028"/>
              </a:lnSpc>
              <a:buFont typeface="Arial"/>
              <a:buChar char="•"/>
            </a:pPr>
            <a:r>
              <a:rPr lang="en-US" sz="4306">
                <a:solidFill>
                  <a:srgbClr val="69005A"/>
                </a:solidFill>
                <a:latin typeface="Arial"/>
                <a:ea typeface="Arial"/>
                <a:cs typeface="Arial"/>
                <a:sym typeface="Arial"/>
              </a:rPr>
              <a:t>Strategic Timeout</a:t>
            </a:r>
          </a:p>
          <a:p>
            <a:pPr algn="ctr">
              <a:lnSpc>
                <a:spcPts val="5608"/>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555" r="0" b="-10555"/>
            </a:stretch>
          </a:blipFill>
        </p:spPr>
      </p:sp>
      <p:sp>
        <p:nvSpPr>
          <p:cNvPr name="TextBox 3" id="3"/>
          <p:cNvSpPr txBox="true"/>
          <p:nvPr/>
        </p:nvSpPr>
        <p:spPr>
          <a:xfrm rot="0">
            <a:off x="1028700" y="923925"/>
            <a:ext cx="3916972" cy="863600"/>
          </a:xfrm>
          <a:prstGeom prst="rect">
            <a:avLst/>
          </a:prstGeom>
        </p:spPr>
        <p:txBody>
          <a:bodyPr anchor="t" rtlCol="false" tIns="0" lIns="0" bIns="0" rIns="0">
            <a:spAutoFit/>
          </a:bodyPr>
          <a:lstStyle/>
          <a:p>
            <a:pPr algn="ctr">
              <a:lnSpc>
                <a:spcPts val="7000"/>
              </a:lnSpc>
            </a:pPr>
            <a:r>
              <a:rPr lang="en-US" sz="5000" b="true">
                <a:solidFill>
                  <a:srgbClr val="69005A"/>
                </a:solidFill>
                <a:latin typeface="Canva Sans Bold"/>
                <a:ea typeface="Canva Sans Bold"/>
                <a:cs typeface="Canva Sans Bold"/>
                <a:sym typeface="Canva Sans Bold"/>
              </a:rPr>
              <a:t>Conclusion :</a:t>
            </a:r>
          </a:p>
        </p:txBody>
      </p:sp>
      <p:sp>
        <p:nvSpPr>
          <p:cNvPr name="TextBox 4" id="4"/>
          <p:cNvSpPr txBox="true"/>
          <p:nvPr/>
        </p:nvSpPr>
        <p:spPr>
          <a:xfrm rot="0">
            <a:off x="1028700" y="2025050"/>
            <a:ext cx="15960398" cy="6768693"/>
          </a:xfrm>
          <a:prstGeom prst="rect">
            <a:avLst/>
          </a:prstGeom>
        </p:spPr>
        <p:txBody>
          <a:bodyPr anchor="t" rtlCol="false" tIns="0" lIns="0" bIns="0" rIns="0">
            <a:spAutoFit/>
          </a:bodyPr>
          <a:lstStyle/>
          <a:p>
            <a:pPr algn="l" marL="704523" indent="-352261" lvl="1">
              <a:lnSpc>
                <a:spcPts val="4568"/>
              </a:lnSpc>
              <a:buFont typeface="Arial"/>
              <a:buChar char="•"/>
            </a:pPr>
            <a:r>
              <a:rPr lang="en-US" sz="3263">
                <a:solidFill>
                  <a:srgbClr val="69005A"/>
                </a:solidFill>
                <a:latin typeface="Arial"/>
                <a:ea typeface="Arial"/>
                <a:cs typeface="Arial"/>
                <a:sym typeface="Arial"/>
              </a:rPr>
              <a:t>The 2008-2017 IPL years can be described as a period of growth, challenges, and triumphs. The league successfully established itself as a world-class sporting event, delivering thrilling cricket, generating massive revenue, and bringing together fans from across the globe. While there were occasional setbacks and controversies, the IPL's ability to recover and grow in stature was evident, with its focus on quality cricket, entertainment, and commercialization.</a:t>
            </a:r>
          </a:p>
          <a:p>
            <a:pPr algn="l">
              <a:lnSpc>
                <a:spcPts val="4568"/>
              </a:lnSpc>
            </a:pPr>
          </a:p>
          <a:p>
            <a:pPr algn="l" marL="662063" indent="-331031" lvl="1">
              <a:lnSpc>
                <a:spcPts val="4293"/>
              </a:lnSpc>
              <a:buFont typeface="Arial"/>
              <a:buChar char="•"/>
            </a:pPr>
            <a:r>
              <a:rPr lang="en-US" sz="3066">
                <a:solidFill>
                  <a:srgbClr val="69005A"/>
                </a:solidFill>
                <a:latin typeface="Arial"/>
                <a:ea typeface="Arial"/>
                <a:cs typeface="Arial"/>
                <a:sym typeface="Arial"/>
              </a:rPr>
              <a:t>In summary, the IPL from 2008 to 2017 not only revolutionized the cricketing landscape but also created an unparalleled fusion of sports, entertainment, and business. As it continued to evolve, the tournament laid a solid foundation for future generations of cricketers and fans, ensuring its place as one of the most exciting leagues in the world.</a:t>
            </a:r>
          </a:p>
          <a:p>
            <a:pPr algn="l">
              <a:lnSpc>
                <a:spcPts val="4293"/>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555" r="0" b="-10555"/>
            </a:stretch>
          </a:blipFill>
        </p:spPr>
      </p:sp>
      <p:sp>
        <p:nvSpPr>
          <p:cNvPr name="TextBox 3" id="3"/>
          <p:cNvSpPr txBox="true"/>
          <p:nvPr/>
        </p:nvSpPr>
        <p:spPr>
          <a:xfrm rot="0">
            <a:off x="2951981" y="4093528"/>
            <a:ext cx="12528042" cy="1724023"/>
          </a:xfrm>
          <a:prstGeom prst="rect">
            <a:avLst/>
          </a:prstGeom>
        </p:spPr>
        <p:txBody>
          <a:bodyPr anchor="t" rtlCol="false" tIns="0" lIns="0" bIns="0" rIns="0">
            <a:spAutoFit/>
          </a:bodyPr>
          <a:lstStyle/>
          <a:p>
            <a:pPr algn="ctr">
              <a:lnSpc>
                <a:spcPts val="12600"/>
              </a:lnSpc>
            </a:pPr>
            <a:r>
              <a:rPr lang="en-US" sz="9000">
                <a:solidFill>
                  <a:srgbClr val="69005A"/>
                </a:solidFill>
                <a:latin typeface="Arial"/>
                <a:ea typeface="Arial"/>
                <a:cs typeface="Arial"/>
                <a:sym typeface="Arial"/>
              </a:rPr>
              <a:t>Thankyou.....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DAGXL2wnLxM</dc:identifier>
  <dcterms:modified xsi:type="dcterms:W3CDTF">2011-08-01T06:04:30Z</dcterms:modified>
  <cp:revision>1</cp:revision>
  <dc:title>IPL Presentation</dc:title>
</cp:coreProperties>
</file>